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316" r:id="rId2"/>
    <p:sldId id="340" r:id="rId3"/>
    <p:sldId id="342" r:id="rId4"/>
    <p:sldId id="343" r:id="rId5"/>
    <p:sldId id="344" r:id="rId6"/>
    <p:sldId id="350" r:id="rId7"/>
    <p:sldId id="351" r:id="rId8"/>
    <p:sldId id="348" r:id="rId9"/>
    <p:sldId id="349" r:id="rId10"/>
    <p:sldId id="345" r:id="rId11"/>
    <p:sldId id="346" r:id="rId12"/>
    <p:sldId id="352" r:id="rId13"/>
    <p:sldId id="353" r:id="rId14"/>
    <p:sldId id="347" r:id="rId15"/>
    <p:sldId id="354" r:id="rId16"/>
    <p:sldId id="355" r:id="rId17"/>
    <p:sldId id="356" r:id="rId18"/>
    <p:sldId id="358" r:id="rId19"/>
    <p:sldId id="359" r:id="rId20"/>
    <p:sldId id="382" r:id="rId21"/>
    <p:sldId id="360" r:id="rId22"/>
    <p:sldId id="361" r:id="rId23"/>
    <p:sldId id="362" r:id="rId24"/>
    <p:sldId id="363" r:id="rId25"/>
    <p:sldId id="364" r:id="rId26"/>
    <p:sldId id="383" r:id="rId27"/>
    <p:sldId id="366" r:id="rId28"/>
    <p:sldId id="372" r:id="rId29"/>
    <p:sldId id="367" r:id="rId30"/>
    <p:sldId id="368" r:id="rId31"/>
    <p:sldId id="369" r:id="rId32"/>
    <p:sldId id="384" r:id="rId33"/>
    <p:sldId id="371" r:id="rId34"/>
    <p:sldId id="387" r:id="rId35"/>
    <p:sldId id="388" r:id="rId36"/>
    <p:sldId id="389" r:id="rId37"/>
    <p:sldId id="370" r:id="rId38"/>
    <p:sldId id="373" r:id="rId39"/>
    <p:sldId id="375" r:id="rId40"/>
    <p:sldId id="376" r:id="rId41"/>
    <p:sldId id="374" r:id="rId42"/>
    <p:sldId id="357" r:id="rId43"/>
    <p:sldId id="390" r:id="rId44"/>
    <p:sldId id="377" r:id="rId45"/>
    <p:sldId id="378" r:id="rId46"/>
    <p:sldId id="379" r:id="rId47"/>
    <p:sldId id="380" r:id="rId48"/>
    <p:sldId id="381" r:id="rId49"/>
    <p:sldId id="391" r:id="rId50"/>
    <p:sldId id="392" r:id="rId51"/>
    <p:sldId id="393" r:id="rId52"/>
    <p:sldId id="394" r:id="rId53"/>
    <p:sldId id="396" r:id="rId54"/>
    <p:sldId id="398" r:id="rId55"/>
    <p:sldId id="399" r:id="rId56"/>
    <p:sldId id="397" r:id="rId57"/>
    <p:sldId id="400" r:id="rId58"/>
    <p:sldId id="402" r:id="rId59"/>
    <p:sldId id="403" r:id="rId60"/>
    <p:sldId id="404" r:id="rId61"/>
    <p:sldId id="395" r:id="rId62"/>
    <p:sldId id="405" r:id="rId63"/>
    <p:sldId id="406" r:id="rId64"/>
    <p:sldId id="407" r:id="rId65"/>
    <p:sldId id="409" r:id="rId66"/>
    <p:sldId id="321" r:id="rId6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6310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9180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448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2272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71156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8781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0052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91832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4814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564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934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651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8820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1776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0912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6845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907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76F12-279E-4631-BE82-5F9ED667A72E}" type="datetimeFigureOut">
              <a:rPr lang="es-MX" smtClean="0"/>
              <a:t>29/04/2017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B1BF1-92C1-4E00-9C75-D7378F98DF8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91798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developer-tools/sql-developer/overview/index-097090.htm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database/database-technologies/express-edition/downloads/index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96219" y="1214438"/>
            <a:ext cx="9799562" cy="2387600"/>
          </a:xfrm>
        </p:spPr>
        <p:txBody>
          <a:bodyPr>
            <a:normAutofit/>
          </a:bodyPr>
          <a:lstStyle/>
          <a:p>
            <a:r>
              <a:rPr lang="es-419" sz="11500" dirty="0">
                <a:effectLst/>
              </a:rPr>
              <a:t>Curso SQL </a:t>
            </a:r>
            <a:endParaRPr lang="es-MX" sz="115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MX" sz="3600" dirty="0"/>
              <a:t>Raúl Izquierdo Lino </a:t>
            </a:r>
          </a:p>
          <a:p>
            <a:r>
              <a:rPr lang="es-MX" sz="3600" dirty="0"/>
              <a:t>Leonardo Daniel Padilla Reyes</a:t>
            </a:r>
          </a:p>
        </p:txBody>
      </p:sp>
    </p:spTree>
    <p:extLst>
      <p:ext uri="{BB962C8B-B14F-4D97-AF65-F5344CB8AC3E}">
        <p14:creationId xmlns:p14="http://schemas.microsoft.com/office/powerpoint/2010/main" val="3252694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Abrimos la carpeta de descargas y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927" b="68557"/>
          <a:stretch/>
        </p:blipFill>
        <p:spPr>
          <a:xfrm>
            <a:off x="913795" y="2133600"/>
            <a:ext cx="10359920" cy="3657600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4871821">
            <a:off x="5169687" y="3194639"/>
            <a:ext cx="1086120" cy="4078356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>
            <a:off x="3080383" y="5454610"/>
            <a:ext cx="8647399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Descomprimimos este archivo</a:t>
            </a:r>
          </a:p>
        </p:txBody>
      </p:sp>
    </p:spTree>
    <p:extLst>
      <p:ext uri="{BB962C8B-B14F-4D97-AF65-F5344CB8AC3E}">
        <p14:creationId xmlns:p14="http://schemas.microsoft.com/office/powerpoint/2010/main" val="837653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5643" y="609600"/>
            <a:ext cx="10812378" cy="1326321"/>
          </a:xfrm>
        </p:spPr>
        <p:txBody>
          <a:bodyPr/>
          <a:lstStyle/>
          <a:p>
            <a:r>
              <a:rPr lang="es-MX" dirty="0"/>
              <a:t>Entramos a la carpeta descomprimida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927" b="68299"/>
          <a:stretch/>
        </p:blipFill>
        <p:spPr>
          <a:xfrm>
            <a:off x="913795" y="2239878"/>
            <a:ext cx="10353761" cy="3685388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4871821">
            <a:off x="5169687" y="3194639"/>
            <a:ext cx="1086120" cy="4078356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>
            <a:off x="2360716" y="5436696"/>
            <a:ext cx="5487403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Abrimos este archivo</a:t>
            </a:r>
          </a:p>
        </p:txBody>
      </p:sp>
    </p:spTree>
    <p:extLst>
      <p:ext uri="{BB962C8B-B14F-4D97-AF65-F5344CB8AC3E}">
        <p14:creationId xmlns:p14="http://schemas.microsoft.com/office/powerpoint/2010/main" val="1031732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824" b="48711"/>
          <a:stretch/>
        </p:blipFill>
        <p:spPr>
          <a:xfrm>
            <a:off x="-1" y="0"/>
            <a:ext cx="12192001" cy="6893095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7783053">
            <a:off x="5453104" y="3178841"/>
            <a:ext cx="1086120" cy="4078356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955610">
            <a:off x="2757392" y="3860569"/>
            <a:ext cx="4204339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Damos clic aquí</a:t>
            </a:r>
          </a:p>
        </p:txBody>
      </p:sp>
    </p:spTree>
    <p:extLst>
      <p:ext uri="{BB962C8B-B14F-4D97-AF65-F5344CB8AC3E}">
        <p14:creationId xmlns:p14="http://schemas.microsoft.com/office/powerpoint/2010/main" val="75980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389" b="48454"/>
          <a:stretch/>
        </p:blipFill>
        <p:spPr>
          <a:xfrm>
            <a:off x="0" y="0"/>
            <a:ext cx="12192000" cy="6842890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9298307">
            <a:off x="7423406" y="4075956"/>
            <a:ext cx="1086120" cy="2371060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585400">
            <a:off x="4686822" y="3476968"/>
            <a:ext cx="5487403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Aceptamos los términos y clic aquí </a:t>
            </a:r>
          </a:p>
        </p:txBody>
      </p:sp>
    </p:spTree>
    <p:extLst>
      <p:ext uri="{BB962C8B-B14F-4D97-AF65-F5344CB8AC3E}">
        <p14:creationId xmlns:p14="http://schemas.microsoft.com/office/powerpoint/2010/main" val="1574343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618" b="49050"/>
          <a:stretch/>
        </p:blipFill>
        <p:spPr>
          <a:xfrm>
            <a:off x="0" y="-1"/>
            <a:ext cx="12192000" cy="6874213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8589024">
            <a:off x="6974665" y="3802652"/>
            <a:ext cx="1086120" cy="2810357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4758679" y="3870797"/>
            <a:ext cx="3166122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4123905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r="62618" b="49092"/>
          <a:stretch/>
        </p:blipFill>
        <p:spPr>
          <a:xfrm>
            <a:off x="0" y="-1"/>
            <a:ext cx="12192000" cy="6853651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21304680">
            <a:off x="8129698" y="3334518"/>
            <a:ext cx="1086120" cy="2810357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5725056" y="2892555"/>
            <a:ext cx="5895403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Anotamos la contraseña y clic aquí</a:t>
            </a:r>
          </a:p>
        </p:txBody>
      </p:sp>
    </p:spTree>
    <p:extLst>
      <p:ext uri="{BB962C8B-B14F-4D97-AF65-F5344CB8AC3E}">
        <p14:creationId xmlns:p14="http://schemas.microsoft.com/office/powerpoint/2010/main" val="781732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62569" b="4874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21304680">
            <a:off x="8129698" y="3334518"/>
            <a:ext cx="1086120" cy="2810357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6741985" y="3248150"/>
            <a:ext cx="3861544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Instalamos </a:t>
            </a:r>
          </a:p>
        </p:txBody>
      </p:sp>
    </p:spTree>
    <p:extLst>
      <p:ext uri="{BB962C8B-B14F-4D97-AF65-F5344CB8AC3E}">
        <p14:creationId xmlns:p14="http://schemas.microsoft.com/office/powerpoint/2010/main" val="1979474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677" b="4948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ángulo redondeado 9"/>
          <p:cNvSpPr/>
          <p:nvPr/>
        </p:nvSpPr>
        <p:spPr>
          <a:xfrm>
            <a:off x="3142973" y="4352385"/>
            <a:ext cx="5895403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Esperamos un buen rato </a:t>
            </a:r>
          </a:p>
        </p:txBody>
      </p:sp>
    </p:spTree>
    <p:extLst>
      <p:ext uri="{BB962C8B-B14F-4D97-AF65-F5344CB8AC3E}">
        <p14:creationId xmlns:p14="http://schemas.microsoft.com/office/powerpoint/2010/main" val="847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475" b="49050"/>
          <a:stretch/>
        </p:blipFill>
        <p:spPr>
          <a:xfrm>
            <a:off x="-1" y="0"/>
            <a:ext cx="12192001" cy="6845387"/>
          </a:xfrm>
          <a:prstGeom prst="rect">
            <a:avLst/>
          </a:prstGeom>
        </p:spPr>
      </p:pic>
      <p:sp>
        <p:nvSpPr>
          <p:cNvPr id="6" name="Rectángulo redondeado 9"/>
          <p:cNvSpPr/>
          <p:nvPr/>
        </p:nvSpPr>
        <p:spPr>
          <a:xfrm>
            <a:off x="1090864" y="4336345"/>
            <a:ext cx="9903954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Ya cuando cargue, seguimos esperando </a:t>
            </a:r>
          </a:p>
        </p:txBody>
      </p:sp>
    </p:spTree>
    <p:extLst>
      <p:ext uri="{BB962C8B-B14F-4D97-AF65-F5344CB8AC3E}">
        <p14:creationId xmlns:p14="http://schemas.microsoft.com/office/powerpoint/2010/main" val="856241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r="62639" b="49474"/>
          <a:stretch/>
        </p:blipFill>
        <p:spPr>
          <a:xfrm>
            <a:off x="0" y="-1"/>
            <a:ext cx="12192000" cy="6879167"/>
          </a:xfrm>
          <a:prstGeom prst="rect">
            <a:avLst/>
          </a:prstGeom>
        </p:spPr>
      </p:pic>
      <p:sp>
        <p:nvSpPr>
          <p:cNvPr id="6" name="Flecha abajo 8"/>
          <p:cNvSpPr/>
          <p:nvPr/>
        </p:nvSpPr>
        <p:spPr>
          <a:xfrm rot="21304680">
            <a:off x="8129698" y="3334518"/>
            <a:ext cx="1086120" cy="2810357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redondeado 9"/>
          <p:cNvSpPr/>
          <p:nvPr/>
        </p:nvSpPr>
        <p:spPr>
          <a:xfrm rot="20815369">
            <a:off x="6087545" y="3259461"/>
            <a:ext cx="4517280" cy="1132237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Finalizamos aquí</a:t>
            </a:r>
          </a:p>
        </p:txBody>
      </p:sp>
    </p:spTree>
    <p:extLst>
      <p:ext uri="{BB962C8B-B14F-4D97-AF65-F5344CB8AC3E}">
        <p14:creationId xmlns:p14="http://schemas.microsoft.com/office/powerpoint/2010/main" val="7829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5400" dirty="0"/>
              <a:t>Curso de </a:t>
            </a:r>
            <a:br>
              <a:rPr lang="es-MX" sz="5400" dirty="0"/>
            </a:br>
            <a:r>
              <a:rPr lang="es-MX" sz="5400" dirty="0"/>
              <a:t>bases de datos </a:t>
            </a:r>
          </a:p>
        </p:txBody>
      </p:sp>
    </p:spTree>
    <p:extLst>
      <p:ext uri="{BB962C8B-B14F-4D97-AF65-F5344CB8AC3E}">
        <p14:creationId xmlns:p14="http://schemas.microsoft.com/office/powerpoint/2010/main" val="1687559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6" y="1286540"/>
            <a:ext cx="10353761" cy="3732027"/>
          </a:xfrm>
        </p:spPr>
        <p:txBody>
          <a:bodyPr>
            <a:normAutofit/>
          </a:bodyPr>
          <a:lstStyle/>
          <a:p>
            <a:r>
              <a:rPr lang="es-MX" dirty="0"/>
              <a:t>Aquí no importa si escribes con mayúscula o minúscula, pero respetare los comandos internos de </a:t>
            </a:r>
            <a:r>
              <a:rPr lang="es-MX" dirty="0" err="1"/>
              <a:t>sql</a:t>
            </a:r>
            <a:r>
              <a:rPr lang="es-MX" dirty="0"/>
              <a:t> con mayúscula</a:t>
            </a:r>
          </a:p>
        </p:txBody>
      </p:sp>
    </p:spTree>
    <p:extLst>
      <p:ext uri="{BB962C8B-B14F-4D97-AF65-F5344CB8AC3E}">
        <p14:creationId xmlns:p14="http://schemas.microsoft.com/office/powerpoint/2010/main" val="2504387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Abrimos el </a:t>
            </a:r>
            <a:r>
              <a:rPr lang="es-MX" dirty="0" err="1"/>
              <a:t>cmd</a:t>
            </a:r>
            <a:r>
              <a:rPr lang="es-MX" dirty="0"/>
              <a:t> y accedemos </a:t>
            </a:r>
            <a:r>
              <a:rPr lang="es-MX" dirty="0" err="1"/>
              <a:t>SQLplus</a:t>
            </a:r>
            <a:endParaRPr lang="es-MX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195" b="52089"/>
          <a:stretch/>
        </p:blipFill>
        <p:spPr>
          <a:xfrm>
            <a:off x="913795" y="1712728"/>
            <a:ext cx="10353761" cy="407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01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Usuario es: SYS as </a:t>
            </a:r>
            <a:r>
              <a:rPr lang="es-MX" dirty="0" err="1"/>
              <a:t>sysdba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5129" b="44786"/>
          <a:stretch/>
        </p:blipFill>
        <p:spPr>
          <a:xfrm>
            <a:off x="1780674" y="2074235"/>
            <a:ext cx="8935452" cy="368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779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La contraseña no se ve por ser </a:t>
            </a:r>
            <a:r>
              <a:rPr lang="es-MX" dirty="0" err="1"/>
              <a:t>cmd</a:t>
            </a:r>
            <a:r>
              <a:rPr lang="es-MX" dirty="0"/>
              <a:t> y es la contraseña es de la instalación del programa anterior.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967" b="44786"/>
          <a:stretch/>
        </p:blipFill>
        <p:spPr>
          <a:xfrm>
            <a:off x="913794" y="2127397"/>
            <a:ext cx="10353761" cy="370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349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Nos dirá que nos hemos conectado</a:t>
            </a:r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r="45291" b="44786"/>
          <a:stretch/>
        </p:blipFill>
        <p:spPr>
          <a:xfrm>
            <a:off x="913795" y="2156072"/>
            <a:ext cx="10353761" cy="3439209"/>
          </a:xfrm>
          <a:prstGeom prst="rect">
            <a:avLst/>
          </a:prstGeom>
        </p:spPr>
      </p:pic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5291" b="74160"/>
          <a:stretch/>
        </p:blipFill>
        <p:spPr>
          <a:xfrm>
            <a:off x="913795" y="2156071"/>
            <a:ext cx="10353761" cy="183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234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Escribimos: show </a:t>
            </a:r>
            <a:r>
              <a:rPr lang="es-MX" dirty="0" err="1"/>
              <a:t>user</a:t>
            </a:r>
            <a:r>
              <a:rPr lang="es-MX" dirty="0"/>
              <a:t>; </a:t>
            </a:r>
            <a:br>
              <a:rPr lang="es-MX" dirty="0"/>
            </a:br>
            <a:r>
              <a:rPr lang="es-MX" dirty="0"/>
              <a:t>y nos dirá que ahora es “</a:t>
            </a:r>
            <a:r>
              <a:rPr lang="es-MX" dirty="0" err="1"/>
              <a:t>sys</a:t>
            </a:r>
            <a:r>
              <a:rPr lang="es-MX" dirty="0"/>
              <a:t>”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5291" b="44498"/>
          <a:stretch/>
        </p:blipFill>
        <p:spPr>
          <a:xfrm>
            <a:off x="913794" y="2244355"/>
            <a:ext cx="10353761" cy="307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986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2096064"/>
            <a:ext cx="10353761" cy="1326321"/>
          </a:xfrm>
        </p:spPr>
        <p:txBody>
          <a:bodyPr>
            <a:normAutofit fontScale="90000"/>
          </a:bodyPr>
          <a:lstStyle/>
          <a:p>
            <a:r>
              <a:rPr lang="es-MX" dirty="0"/>
              <a:t>LA idea en si, es que </a:t>
            </a:r>
            <a:r>
              <a:rPr lang="es-MX" dirty="0" err="1"/>
              <a:t>sql</a:t>
            </a:r>
            <a:r>
              <a:rPr lang="es-MX" dirty="0"/>
              <a:t> nos de acceso a unas tablas de recursos humanos</a:t>
            </a:r>
          </a:p>
        </p:txBody>
      </p:sp>
    </p:spTree>
    <p:extLst>
      <p:ext uri="{BB962C8B-B14F-4D97-AF65-F5344CB8AC3E}">
        <p14:creationId xmlns:p14="http://schemas.microsoft.com/office/powerpoint/2010/main" val="36100946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 USER </a:t>
            </a:r>
            <a:r>
              <a:rPr lang="en-US" dirty="0" err="1"/>
              <a:t>hr</a:t>
            </a:r>
            <a:r>
              <a:rPr lang="en-US" dirty="0"/>
              <a:t> IDENTIFIED BY </a:t>
            </a:r>
            <a:r>
              <a:rPr lang="en-US" dirty="0" err="1"/>
              <a:t>contraseña</a:t>
            </a:r>
            <a:r>
              <a:rPr lang="en-US" dirty="0"/>
              <a:t> ACCOUNT UNLOCK;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74" r="31380" b="37305"/>
          <a:stretch/>
        </p:blipFill>
        <p:spPr>
          <a:xfrm>
            <a:off x="2055254" y="2083982"/>
            <a:ext cx="8070841" cy="3491024"/>
          </a:xfrm>
          <a:prstGeom prst="rect">
            <a:avLst/>
          </a:prstGeom>
        </p:spPr>
      </p:pic>
      <p:pic>
        <p:nvPicPr>
          <p:cNvPr id="6" name="Marcador de contenido 3"/>
          <p:cNvPicPr>
            <a:picLocks noChangeAspect="1"/>
          </p:cNvPicPr>
          <p:nvPr/>
        </p:nvPicPr>
        <p:blipFill rotWithShape="1">
          <a:blip r:embed="rId2"/>
          <a:srcRect t="14565" r="31380" b="37305"/>
          <a:stretch/>
        </p:blipFill>
        <p:spPr>
          <a:xfrm>
            <a:off x="2055254" y="2344479"/>
            <a:ext cx="8070841" cy="3833037"/>
          </a:xfrm>
          <a:prstGeom prst="rect">
            <a:avLst/>
          </a:prstGeom>
        </p:spPr>
      </p:pic>
      <p:sp>
        <p:nvSpPr>
          <p:cNvPr id="8" name="Flecha abajo 8"/>
          <p:cNvSpPr/>
          <p:nvPr/>
        </p:nvSpPr>
        <p:spPr>
          <a:xfrm rot="10528492">
            <a:off x="6669866" y="2726183"/>
            <a:ext cx="1086120" cy="2810357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redondeado 9"/>
          <p:cNvSpPr/>
          <p:nvPr/>
        </p:nvSpPr>
        <p:spPr>
          <a:xfrm rot="20815369">
            <a:off x="3767372" y="4573064"/>
            <a:ext cx="6891108" cy="1063339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Mi contraseña es </a:t>
            </a:r>
            <a:r>
              <a:rPr lang="es-MX" sz="3600" b="1" dirty="0" err="1"/>
              <a:t>hr</a:t>
            </a:r>
            <a:endParaRPr lang="es-MX" sz="3600" b="1" dirty="0"/>
          </a:p>
        </p:txBody>
      </p:sp>
    </p:spTree>
    <p:extLst>
      <p:ext uri="{BB962C8B-B14F-4D97-AF65-F5344CB8AC3E}">
        <p14:creationId xmlns:p14="http://schemas.microsoft.com/office/powerpoint/2010/main" val="926237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Nos dirá que el usuario se ha alterado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594" t="18101" r="485" b="56940"/>
          <a:stretch/>
        </p:blipFill>
        <p:spPr>
          <a:xfrm>
            <a:off x="2233487" y="2318693"/>
            <a:ext cx="7714375" cy="1820170"/>
          </a:xfrm>
          <a:prstGeom prst="rect">
            <a:avLst/>
          </a:prstGeom>
        </p:spPr>
      </p:pic>
      <p:pic>
        <p:nvPicPr>
          <p:cNvPr id="6" name="Marcador de contenido 3"/>
          <p:cNvPicPr>
            <a:picLocks noChangeAspect="1"/>
          </p:cNvPicPr>
          <p:nvPr/>
        </p:nvPicPr>
        <p:blipFill rotWithShape="1">
          <a:blip r:embed="rId3"/>
          <a:srcRect t="15401" r="31514" b="71256"/>
          <a:stretch/>
        </p:blipFill>
        <p:spPr>
          <a:xfrm>
            <a:off x="2233487" y="4138863"/>
            <a:ext cx="7714375" cy="178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7416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Comprobamos que funciona, nos Desconectamos con: </a:t>
            </a:r>
            <a:r>
              <a:rPr lang="es-MX" dirty="0" err="1"/>
              <a:t>disconnect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284" r="31218" b="37593"/>
          <a:stretch/>
        </p:blipFill>
        <p:spPr>
          <a:xfrm>
            <a:off x="2283005" y="2626242"/>
            <a:ext cx="7615339" cy="347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048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6600" dirty="0"/>
              <a:t>Nota: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MX" sz="4000" dirty="0"/>
              <a:t>Aquí no pasa nada si no se respeta las mayúsculas, pero por costumbre si lo haremos.</a:t>
            </a:r>
          </a:p>
        </p:txBody>
      </p:sp>
    </p:spTree>
    <p:extLst>
      <p:ext uri="{BB962C8B-B14F-4D97-AF65-F5344CB8AC3E}">
        <p14:creationId xmlns:p14="http://schemas.microsoft.com/office/powerpoint/2010/main" val="31255153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Para limpiar la consola usamos: </a:t>
            </a:r>
            <a:br>
              <a:rPr lang="es-MX" dirty="0"/>
            </a:br>
            <a:r>
              <a:rPr lang="es-MX" dirty="0"/>
              <a:t>host </a:t>
            </a:r>
            <a:r>
              <a:rPr lang="es-MX" dirty="0" err="1"/>
              <a:t>cls</a:t>
            </a:r>
            <a:r>
              <a:rPr lang="es-MX" dirty="0"/>
              <a:t/>
            </a:r>
            <a:br>
              <a:rPr lang="es-MX" dirty="0"/>
            </a:br>
            <a:r>
              <a:rPr lang="es-MX" dirty="0" err="1"/>
              <a:t>cLS</a:t>
            </a:r>
            <a:r>
              <a:rPr lang="es-MX" dirty="0"/>
              <a:t> = </a:t>
            </a:r>
            <a:r>
              <a:rPr lang="es-MX" dirty="0" err="1"/>
              <a:t>clean</a:t>
            </a:r>
            <a:r>
              <a:rPr lang="es-MX" dirty="0"/>
              <a:t> </a:t>
            </a:r>
            <a:r>
              <a:rPr lang="es-MX" dirty="0" err="1"/>
              <a:t>screen</a:t>
            </a:r>
            <a:r>
              <a:rPr lang="es-MX" dirty="0"/>
              <a:t> en ingles 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8634" b="63635"/>
          <a:stretch/>
        </p:blipFill>
        <p:spPr>
          <a:xfrm>
            <a:off x="1865765" y="2601572"/>
            <a:ext cx="8449820" cy="336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71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Ahora entramos a </a:t>
            </a:r>
            <a:r>
              <a:rPr lang="es-MX" dirty="0" err="1"/>
              <a:t>hr</a:t>
            </a:r>
            <a:r>
              <a:rPr lang="es-MX" dirty="0"/>
              <a:t> con el comando: </a:t>
            </a:r>
            <a:r>
              <a:rPr lang="es-MX" dirty="0" err="1"/>
              <a:t>connect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514" b="88101"/>
          <a:stretch/>
        </p:blipFill>
        <p:spPr>
          <a:xfrm>
            <a:off x="2171813" y="2148662"/>
            <a:ext cx="7822419" cy="1845822"/>
          </a:xfrm>
          <a:prstGeom prst="rect">
            <a:avLst/>
          </a:prstGeom>
        </p:spPr>
      </p:pic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t="15401" r="31514" b="71256"/>
          <a:stretch/>
        </p:blipFill>
        <p:spPr>
          <a:xfrm>
            <a:off x="2171813" y="3994484"/>
            <a:ext cx="7822419" cy="178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916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Escribimos el usuario que es:</a:t>
            </a:r>
            <a:br>
              <a:rPr lang="es-MX" dirty="0"/>
            </a:br>
            <a:r>
              <a:rPr lang="es-MX" dirty="0"/>
              <a:t> </a:t>
            </a:r>
            <a:r>
              <a:rPr lang="es-MX" dirty="0" err="1"/>
              <a:t>hr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514" b="71256"/>
          <a:stretch/>
        </p:blipFill>
        <p:spPr>
          <a:xfrm>
            <a:off x="2171813" y="2148661"/>
            <a:ext cx="7822419" cy="325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05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2717" y="609600"/>
            <a:ext cx="11277600" cy="1326321"/>
          </a:xfrm>
        </p:spPr>
        <p:txBody>
          <a:bodyPr>
            <a:normAutofit fontScale="90000"/>
          </a:bodyPr>
          <a:lstStyle/>
          <a:p>
            <a:r>
              <a:rPr lang="es-MX" dirty="0"/>
              <a:t>Escribimos la contraseña que en mi caso es:</a:t>
            </a:r>
            <a:br>
              <a:rPr lang="es-MX" dirty="0"/>
            </a:br>
            <a:r>
              <a:rPr lang="es-MX" dirty="0"/>
              <a:t> </a:t>
            </a:r>
            <a:r>
              <a:rPr lang="es-MX" dirty="0" err="1"/>
              <a:t>hr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285" b="65868"/>
          <a:stretch/>
        </p:blipFill>
        <p:spPr>
          <a:xfrm>
            <a:off x="1459832" y="2339162"/>
            <a:ext cx="8582527" cy="330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679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Ingresamos nuestro </a:t>
            </a:r>
            <a:r>
              <a:rPr lang="es-MX" dirty="0" err="1"/>
              <a:t>usario</a:t>
            </a:r>
            <a:r>
              <a:rPr lang="es-MX" dirty="0"/>
              <a:t>:</a:t>
            </a:r>
            <a:br>
              <a:rPr lang="es-MX" dirty="0"/>
            </a:br>
            <a:r>
              <a:rPr lang="es-MX" dirty="0" err="1"/>
              <a:t>hr</a:t>
            </a:r>
            <a:endParaRPr lang="es-MX" dirty="0"/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t="15401" r="31514" b="71256"/>
          <a:stretch/>
        </p:blipFill>
        <p:spPr>
          <a:xfrm>
            <a:off x="2233487" y="4219074"/>
            <a:ext cx="7714375" cy="1780674"/>
          </a:xfrm>
          <a:prstGeom prst="rect">
            <a:avLst/>
          </a:prstGeom>
        </p:spPr>
      </p:pic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594" t="18729" r="485" b="37780"/>
          <a:stretch/>
        </p:blipFill>
        <p:spPr>
          <a:xfrm>
            <a:off x="2233487" y="2350778"/>
            <a:ext cx="7714375" cy="222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142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Ingresamos nuestra contraseña en mi caso es: </a:t>
            </a:r>
            <a:r>
              <a:rPr lang="es-MX" dirty="0" err="1"/>
              <a:t>hr</a:t>
            </a:r>
            <a:endParaRPr lang="es-MX" dirty="0"/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t="15401" r="31514" b="71256"/>
          <a:stretch/>
        </p:blipFill>
        <p:spPr>
          <a:xfrm>
            <a:off x="2233487" y="4219074"/>
            <a:ext cx="7714375" cy="1780674"/>
          </a:xfrm>
          <a:prstGeom prst="rect">
            <a:avLst/>
          </a:prstGeom>
        </p:spPr>
      </p:pic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594" t="18729" r="485" b="34011"/>
          <a:stretch/>
        </p:blipFill>
        <p:spPr>
          <a:xfrm>
            <a:off x="2233487" y="2350777"/>
            <a:ext cx="7714375" cy="241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24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Listo nos hemos conectado a la tabla de recursos humanos</a:t>
            </a:r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t="15401" r="31514" b="71256"/>
          <a:stretch/>
        </p:blipFill>
        <p:spPr>
          <a:xfrm>
            <a:off x="2233487" y="4219074"/>
            <a:ext cx="7714375" cy="1780674"/>
          </a:xfrm>
          <a:prstGeom prst="rect">
            <a:avLst/>
          </a:prstGeom>
        </p:spPr>
      </p:pic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594" t="18729" r="485" b="30870"/>
          <a:stretch/>
        </p:blipFill>
        <p:spPr>
          <a:xfrm>
            <a:off x="2233487" y="2350777"/>
            <a:ext cx="7714375" cy="257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994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Limpiamos la pantalla 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756" t="18101" r="647" b="23208"/>
          <a:stretch/>
        </p:blipFill>
        <p:spPr>
          <a:xfrm>
            <a:off x="1477757" y="1935921"/>
            <a:ext cx="9225835" cy="359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501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Hacemos una consulta de recursos </a:t>
            </a:r>
            <a:r>
              <a:rPr lang="es-MX" dirty="0" err="1"/>
              <a:t>huamnos</a:t>
            </a:r>
            <a:r>
              <a:rPr lang="es-MX" dirty="0"/>
              <a:t> con:</a:t>
            </a:r>
            <a:br>
              <a:rPr lang="es-MX" dirty="0"/>
            </a:br>
            <a:r>
              <a:rPr lang="es-MX" dirty="0" err="1"/>
              <a:t>Select</a:t>
            </a:r>
            <a:r>
              <a:rPr lang="es-MX" dirty="0"/>
              <a:t> * </a:t>
            </a:r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countries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756" t="17813" r="970" b="19180"/>
          <a:stretch/>
        </p:blipFill>
        <p:spPr>
          <a:xfrm>
            <a:off x="2193842" y="2327326"/>
            <a:ext cx="7793665" cy="327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72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AHORA INSTALAMOS ORACLE SQL DEVELOPER</a:t>
            </a:r>
          </a:p>
        </p:txBody>
      </p:sp>
      <p:pic>
        <p:nvPicPr>
          <p:cNvPr id="2050" name="Picture 2" descr="http://www.thatjeffsmith.com/wp-content/uploads/2012/07/Screen-Shot-2012-07-27-at-9.11.41-AM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435" y="1619742"/>
            <a:ext cx="6708480" cy="442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427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Objetivos del curso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MX" sz="4000" dirty="0"/>
              <a:t>Aprender los fundamentos de SQL</a:t>
            </a:r>
          </a:p>
          <a:p>
            <a:pPr algn="just"/>
            <a:r>
              <a:rPr lang="es-MX" sz="4000" dirty="0"/>
              <a:t>Familiarizarse con el entorno de Oracle.</a:t>
            </a:r>
          </a:p>
          <a:p>
            <a:pPr algn="just"/>
            <a:r>
              <a:rPr lang="es-MX" sz="4000" dirty="0"/>
              <a:t>Obtener experiencia con el manejador de base de datos #1 del mundo </a:t>
            </a:r>
          </a:p>
        </p:txBody>
      </p:sp>
    </p:spTree>
    <p:extLst>
      <p:ext uri="{BB962C8B-B14F-4D97-AF65-F5344CB8AC3E}">
        <p14:creationId xmlns:p14="http://schemas.microsoft.com/office/powerpoint/2010/main" val="29674006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Link de descarga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MX" sz="4400" dirty="0">
                <a:hlinkClick r:id="rId2"/>
              </a:rPr>
              <a:t>http://www.oracle.com/technetwork/developer-tools/sql-developer/overview/index-097090.html</a:t>
            </a:r>
            <a:endParaRPr lang="es-MX" sz="4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450037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30" t="8607" r="14557" b="6521"/>
          <a:stretch/>
        </p:blipFill>
        <p:spPr>
          <a:xfrm>
            <a:off x="-1" y="-1"/>
            <a:ext cx="12192001" cy="6868291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7787673">
            <a:off x="7974298" y="4402821"/>
            <a:ext cx="1086120" cy="157070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7845730" y="5464470"/>
            <a:ext cx="2555506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37222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785" t="8894" r="13424" b="7097"/>
          <a:stretch/>
        </p:blipFill>
        <p:spPr>
          <a:xfrm>
            <a:off x="-1" y="0"/>
            <a:ext cx="12192001" cy="6859890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7787673">
            <a:off x="3033329" y="3793221"/>
            <a:ext cx="1086120" cy="157070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2857081" y="4438883"/>
            <a:ext cx="6232520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 en la licencia</a:t>
            </a:r>
          </a:p>
        </p:txBody>
      </p:sp>
    </p:spTree>
    <p:extLst>
      <p:ext uri="{BB962C8B-B14F-4D97-AF65-F5344CB8AC3E}">
        <p14:creationId xmlns:p14="http://schemas.microsoft.com/office/powerpoint/2010/main" val="19212013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6" y="2096064"/>
            <a:ext cx="10353761" cy="1326321"/>
          </a:xfrm>
        </p:spPr>
        <p:txBody>
          <a:bodyPr/>
          <a:lstStyle/>
          <a:p>
            <a:r>
              <a:rPr lang="es-MX" dirty="0"/>
              <a:t>Para poder usar el programa es necesario tener el </a:t>
            </a:r>
            <a:r>
              <a:rPr lang="es-MX" dirty="0" err="1"/>
              <a:t>jdk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078001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110" t="8320" r="14881" b="16303"/>
          <a:stretch/>
        </p:blipFill>
        <p:spPr>
          <a:xfrm>
            <a:off x="0" y="0"/>
            <a:ext cx="12192000" cy="6864632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9314234">
            <a:off x="9590308" y="3046080"/>
            <a:ext cx="1086120" cy="157070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1025455">
            <a:off x="6501114" y="1567364"/>
            <a:ext cx="5517509" cy="2082284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Descargamos con JDK por si no lo tenemos</a:t>
            </a:r>
          </a:p>
        </p:txBody>
      </p:sp>
    </p:spTree>
    <p:extLst>
      <p:ext uri="{BB962C8B-B14F-4D97-AF65-F5344CB8AC3E}">
        <p14:creationId xmlns:p14="http://schemas.microsoft.com/office/powerpoint/2010/main" val="20852845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Esperamos a que se descargue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0245" r="39467"/>
          <a:stretch/>
        </p:blipFill>
        <p:spPr>
          <a:xfrm>
            <a:off x="798518" y="2594344"/>
            <a:ext cx="10469038" cy="192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846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 nuestra carpeta de descargas lo descomprimimos.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9190" b="62941"/>
          <a:stretch/>
        </p:blipFill>
        <p:spPr>
          <a:xfrm>
            <a:off x="1399863" y="2432384"/>
            <a:ext cx="9381623" cy="321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80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Abrimos SQLDEVELOPER.exe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701" b="63375"/>
          <a:stretch/>
        </p:blipFill>
        <p:spPr>
          <a:xfrm>
            <a:off x="913795" y="2528636"/>
            <a:ext cx="10353761" cy="3439026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2479933">
            <a:off x="9239672" y="1973639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20815369">
            <a:off x="8952636" y="2131736"/>
            <a:ext cx="2555506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11149983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Esperamos a que cargue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108" t="28744" r="28412" b="33856"/>
          <a:stretch/>
        </p:blipFill>
        <p:spPr>
          <a:xfrm>
            <a:off x="2288696" y="2327288"/>
            <a:ext cx="7603957" cy="367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175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Si tenemos una versión anterior podemos importar nuestras preferencias aquí 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989" t="35323" r="32844" b="18665"/>
          <a:stretch/>
        </p:blipFill>
        <p:spPr>
          <a:xfrm>
            <a:off x="2994548" y="1935921"/>
            <a:ext cx="6192253" cy="4688421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2479933">
            <a:off x="8920444" y="3850566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537261">
            <a:off x="8676709" y="3786114"/>
            <a:ext cx="2555506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3974807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tipos: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84" y="1673470"/>
            <a:ext cx="9805182" cy="4291232"/>
          </a:xfrm>
        </p:spPr>
      </p:pic>
    </p:spTree>
    <p:extLst>
      <p:ext uri="{BB962C8B-B14F-4D97-AF65-F5344CB8AC3E}">
        <p14:creationId xmlns:p14="http://schemas.microsoft.com/office/powerpoint/2010/main" val="23371258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Esperamos a que inicie el programa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108" t="28812" r="28207" b="34212"/>
          <a:stretch/>
        </p:blipFill>
        <p:spPr>
          <a:xfrm>
            <a:off x="2433076" y="2598821"/>
            <a:ext cx="7315198" cy="348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073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Opcional para recabar información de como lo usamos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427" t="36800" r="35675" b="36897"/>
          <a:stretch/>
        </p:blipFill>
        <p:spPr>
          <a:xfrm>
            <a:off x="2935704" y="2438400"/>
            <a:ext cx="6363391" cy="3256547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2479933">
            <a:off x="9143421" y="2936165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364833">
            <a:off x="8856385" y="3094262"/>
            <a:ext cx="2555506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23434945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Así es como se Oracle </a:t>
            </a:r>
            <a:r>
              <a:rPr lang="es-MX" dirty="0" err="1"/>
              <a:t>sql</a:t>
            </a:r>
            <a:r>
              <a:rPr lang="es-MX" dirty="0"/>
              <a:t> </a:t>
            </a:r>
            <a:r>
              <a:rPr lang="es-MX" dirty="0" err="1"/>
              <a:t>developer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528" b="27781"/>
          <a:stretch/>
        </p:blipFill>
        <p:spPr>
          <a:xfrm>
            <a:off x="913795" y="2111542"/>
            <a:ext cx="10353761" cy="46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261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Generar una conexión con </a:t>
            </a:r>
            <a:r>
              <a:rPr lang="es-MX" dirty="0" err="1"/>
              <a:t>hr</a:t>
            </a:r>
            <a:r>
              <a:rPr lang="es-MX" dirty="0"/>
              <a:t> (Recursos humanos ejemplo default) le damos clic al signo verde de más.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965" t="31416" r="22595" b="27781"/>
          <a:stretch/>
        </p:blipFill>
        <p:spPr>
          <a:xfrm>
            <a:off x="1696486" y="2048504"/>
            <a:ext cx="8788378" cy="4641053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7652919">
            <a:off x="2694496" y="3568512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364833">
            <a:off x="3312191" y="5064522"/>
            <a:ext cx="2555506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Clic aquí</a:t>
            </a:r>
          </a:p>
        </p:txBody>
      </p:sp>
    </p:spTree>
    <p:extLst>
      <p:ext uri="{BB962C8B-B14F-4D97-AF65-F5344CB8AC3E}">
        <p14:creationId xmlns:p14="http://schemas.microsoft.com/office/powerpoint/2010/main" val="17653271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Aquí esta la ventana que usaremos para crear la conexión a </a:t>
            </a:r>
            <a:r>
              <a:rPr lang="es-MX" dirty="0" err="1"/>
              <a:t>hr</a:t>
            </a:r>
            <a:r>
              <a:rPr lang="es-MX" dirty="0"/>
              <a:t> recursos humanos 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52" t="26207" r="16493" b="21704"/>
          <a:stretch/>
        </p:blipFill>
        <p:spPr>
          <a:xfrm>
            <a:off x="2256612" y="2272806"/>
            <a:ext cx="7668125" cy="407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472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596" t="26207" r="9904" b="13891"/>
          <a:stretch/>
        </p:blipFill>
        <p:spPr>
          <a:xfrm>
            <a:off x="1727222" y="1764631"/>
            <a:ext cx="8726906" cy="477902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5400" dirty="0"/>
              <a:t>Nombre: </a:t>
            </a:r>
            <a:r>
              <a:rPr lang="es-MX" sz="5400" dirty="0" err="1"/>
              <a:t>hr</a:t>
            </a:r>
            <a:endParaRPr lang="es-MX" sz="5400" dirty="0"/>
          </a:p>
        </p:txBody>
      </p:sp>
      <p:sp>
        <p:nvSpPr>
          <p:cNvPr id="6" name="Flecha abajo 8"/>
          <p:cNvSpPr/>
          <p:nvPr/>
        </p:nvSpPr>
        <p:spPr>
          <a:xfrm rot="7652919">
            <a:off x="6512516" y="1863305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redondeado 9"/>
          <p:cNvSpPr/>
          <p:nvPr/>
        </p:nvSpPr>
        <p:spPr>
          <a:xfrm rot="364833">
            <a:off x="7126521" y="3428770"/>
            <a:ext cx="3866901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Insertamos HR</a:t>
            </a:r>
          </a:p>
        </p:txBody>
      </p:sp>
    </p:spTree>
    <p:extLst>
      <p:ext uri="{BB962C8B-B14F-4D97-AF65-F5344CB8AC3E}">
        <p14:creationId xmlns:p14="http://schemas.microsoft.com/office/powerpoint/2010/main" val="3654940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53" t="26208" r="10147" b="14758"/>
          <a:stretch/>
        </p:blipFill>
        <p:spPr>
          <a:xfrm>
            <a:off x="1382316" y="1652337"/>
            <a:ext cx="9416717" cy="508203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800" dirty="0"/>
              <a:t>Usuario:  </a:t>
            </a:r>
            <a:r>
              <a:rPr lang="es-MX" sz="4800" dirty="0" err="1"/>
              <a:t>hr</a:t>
            </a:r>
            <a:endParaRPr lang="es-MX" sz="4800" dirty="0"/>
          </a:p>
        </p:txBody>
      </p:sp>
      <p:sp>
        <p:nvSpPr>
          <p:cNvPr id="5" name="Flecha abajo 8"/>
          <p:cNvSpPr/>
          <p:nvPr/>
        </p:nvSpPr>
        <p:spPr>
          <a:xfrm rot="7652919">
            <a:off x="6509925" y="1904852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364833">
            <a:off x="7094437" y="3861906"/>
            <a:ext cx="3866901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Insertamos HR</a:t>
            </a:r>
          </a:p>
        </p:txBody>
      </p:sp>
    </p:spTree>
    <p:extLst>
      <p:ext uri="{BB962C8B-B14F-4D97-AF65-F5344CB8AC3E}">
        <p14:creationId xmlns:p14="http://schemas.microsoft.com/office/powerpoint/2010/main" val="27115832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764" t="26619" r="9937" b="14781"/>
          <a:stretch/>
        </p:blipFill>
        <p:spPr>
          <a:xfrm>
            <a:off x="2114756" y="2209069"/>
            <a:ext cx="8342601" cy="448393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Contraseña cuando definieron desbloquear la cuenta</a:t>
            </a:r>
          </a:p>
        </p:txBody>
      </p:sp>
      <p:sp>
        <p:nvSpPr>
          <p:cNvPr id="5" name="Flecha abajo 8"/>
          <p:cNvSpPr/>
          <p:nvPr/>
        </p:nvSpPr>
        <p:spPr>
          <a:xfrm rot="7652919">
            <a:off x="6624811" y="2569158"/>
            <a:ext cx="1086120" cy="2576642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 rot="364833">
            <a:off x="7238816" y="4134623"/>
            <a:ext cx="3866901" cy="988031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En mi caso es HR</a:t>
            </a:r>
          </a:p>
        </p:txBody>
      </p:sp>
    </p:spTree>
    <p:extLst>
      <p:ext uri="{BB962C8B-B14F-4D97-AF65-F5344CB8AC3E}">
        <p14:creationId xmlns:p14="http://schemas.microsoft.com/office/powerpoint/2010/main" val="37266414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Probamos el estado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43" t="26347" r="10091" b="13926"/>
          <a:stretch/>
        </p:blipFill>
        <p:spPr>
          <a:xfrm>
            <a:off x="2076025" y="1935921"/>
            <a:ext cx="8029300" cy="437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786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guardamos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52" t="26206" r="9659" b="14326"/>
          <a:stretch/>
        </p:blipFill>
        <p:spPr>
          <a:xfrm>
            <a:off x="1926754" y="1764632"/>
            <a:ext cx="8327841" cy="449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04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Instalación Oracle 11g</a:t>
            </a:r>
          </a:p>
        </p:txBody>
      </p:sp>
      <p:pic>
        <p:nvPicPr>
          <p:cNvPr id="1026" name="Picture 2" descr="http://1.bp.blogspot.com/-vanPJhPSC5A/UMFO-JoAU0I/AAAAAAAAAos/Z_KdE4QoJRM/s1600/Oracle-11gR2-splash-scree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4" y="1935921"/>
            <a:ext cx="10353761" cy="4236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8537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53" t="26208" r="10147" b="14758"/>
          <a:stretch/>
        </p:blipFill>
        <p:spPr>
          <a:xfrm>
            <a:off x="-1" y="-1"/>
            <a:ext cx="12157557" cy="672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24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994" t="31520" r="22350" b="27347"/>
          <a:stretch/>
        </p:blipFill>
        <p:spPr>
          <a:xfrm>
            <a:off x="0" y="0"/>
            <a:ext cx="122038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17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26" r="38946" b="72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562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346" t="16162" r="22575" b="308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919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Para correr la consulta tenemos dos opciones: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s-MX" sz="4000" dirty="0"/>
              <a:t>Presionar la flechita verde.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4000" dirty="0"/>
              <a:t>Presionar </a:t>
            </a:r>
            <a:r>
              <a:rPr lang="es-MX" sz="4000" dirty="0" err="1"/>
              <a:t>Ctrl</a:t>
            </a:r>
            <a:r>
              <a:rPr lang="es-MX" sz="4000" dirty="0"/>
              <a:t> + </a:t>
            </a:r>
            <a:r>
              <a:rPr lang="es-MX" sz="4000" dirty="0" err="1"/>
              <a:t>Enter</a:t>
            </a:r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39107968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Ahí mismo nos corre la consulta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591" t="18394" r="22624" b="10418"/>
          <a:stretch/>
        </p:blipFill>
        <p:spPr>
          <a:xfrm>
            <a:off x="2534653" y="1724527"/>
            <a:ext cx="7539790" cy="51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3573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Agradecimiento.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2184135"/>
            <a:ext cx="10353762" cy="3695136"/>
          </a:xfrm>
        </p:spPr>
        <p:txBody>
          <a:bodyPr>
            <a:normAutofit/>
          </a:bodyPr>
          <a:lstStyle/>
          <a:p>
            <a:pPr algn="ctr"/>
            <a:r>
              <a:rPr lang="es-419" sz="2800" b="1" dirty="0"/>
              <a:t>Gracias por ver toda esta presentación.</a:t>
            </a:r>
            <a:endParaRPr lang="es-MX" sz="2800" b="1" dirty="0"/>
          </a:p>
        </p:txBody>
      </p:sp>
      <p:pic>
        <p:nvPicPr>
          <p:cNvPr id="1028" name="Picture 4" descr="Resultado de imagen para agradecimient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27606"/>
            <a:ext cx="12192000" cy="347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54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Ingresamos a este link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MX" sz="4400" dirty="0">
                <a:hlinkClick r:id="rId2"/>
              </a:rPr>
              <a:t>http://www.oracle.com/technetwork/database/database-technologies/express-edition/downloads/index.html</a:t>
            </a:r>
            <a:r>
              <a:rPr lang="es-MX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394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0239" b="54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 abajo 8"/>
          <p:cNvSpPr/>
          <p:nvPr/>
        </p:nvSpPr>
        <p:spPr>
          <a:xfrm rot="13256399">
            <a:off x="2193279" y="3451378"/>
            <a:ext cx="1086120" cy="2726626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redondeado 9"/>
          <p:cNvSpPr/>
          <p:nvPr/>
        </p:nvSpPr>
        <p:spPr>
          <a:xfrm>
            <a:off x="649001" y="5131845"/>
            <a:ext cx="6456649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Aceptamos la licencia</a:t>
            </a:r>
          </a:p>
        </p:txBody>
      </p:sp>
    </p:spTree>
    <p:extLst>
      <p:ext uri="{BB962C8B-B14F-4D97-AF65-F5344CB8AC3E}">
        <p14:creationId xmlns:p14="http://schemas.microsoft.com/office/powerpoint/2010/main" val="2037550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8" r="40155" b="634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lecha abajo 8"/>
          <p:cNvSpPr/>
          <p:nvPr/>
        </p:nvSpPr>
        <p:spPr>
          <a:xfrm rot="13256399">
            <a:off x="2250429" y="2822729"/>
            <a:ext cx="1086120" cy="2726626"/>
          </a:xfrm>
          <a:prstGeom prst="downArrow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redondeado 9"/>
          <p:cNvSpPr/>
          <p:nvPr/>
        </p:nvSpPr>
        <p:spPr>
          <a:xfrm>
            <a:off x="706151" y="4503196"/>
            <a:ext cx="8647399" cy="1068538"/>
          </a:xfrm>
          <a:prstGeom prst="roundRect">
            <a:avLst/>
          </a:prstGeom>
          <a:solidFill>
            <a:srgbClr val="00B0F0"/>
          </a:solidFill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Descargamos la versión de 64 bits</a:t>
            </a:r>
          </a:p>
        </p:txBody>
      </p:sp>
    </p:spTree>
    <p:extLst>
      <p:ext uri="{BB962C8B-B14F-4D97-AF65-F5344CB8AC3E}">
        <p14:creationId xmlns:p14="http://schemas.microsoft.com/office/powerpoint/2010/main" val="3349488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6027</TotalTime>
  <Words>486</Words>
  <Application>Microsoft Office PowerPoint</Application>
  <PresentationFormat>Panorámica</PresentationFormat>
  <Paragraphs>83</Paragraphs>
  <Slides>66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66</vt:i4>
      </vt:variant>
    </vt:vector>
  </HeadingPairs>
  <TitlesOfParts>
    <vt:vector size="70" baseType="lpstr">
      <vt:lpstr>Arial</vt:lpstr>
      <vt:lpstr>Bookman Old Style</vt:lpstr>
      <vt:lpstr>Rockwell</vt:lpstr>
      <vt:lpstr>Damask</vt:lpstr>
      <vt:lpstr>Curso SQL </vt:lpstr>
      <vt:lpstr>Curso de  bases de datos </vt:lpstr>
      <vt:lpstr>Nota:</vt:lpstr>
      <vt:lpstr>Objetivos del curso</vt:lpstr>
      <vt:lpstr>Otros tipos:</vt:lpstr>
      <vt:lpstr>Instalación Oracle 11g</vt:lpstr>
      <vt:lpstr>Ingresamos a este link </vt:lpstr>
      <vt:lpstr>Presentación de PowerPoint</vt:lpstr>
      <vt:lpstr>Presentación de PowerPoint</vt:lpstr>
      <vt:lpstr>Abrimos la carpeta de descargas y</vt:lpstr>
      <vt:lpstr>Entramos a la carpeta descomprimida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Aquí no importa si escribes con mayúscula o minúscula, pero respetare los comandos internos de sql con mayúscula</vt:lpstr>
      <vt:lpstr>Abrimos el cmd y accedemos SQLplus</vt:lpstr>
      <vt:lpstr>Usuario es: SYS as sysdba</vt:lpstr>
      <vt:lpstr>La contraseña no se ve por ser cmd y es la contraseña es de la instalación del programa anterior.</vt:lpstr>
      <vt:lpstr>Nos dirá que nos hemos conectado</vt:lpstr>
      <vt:lpstr>Escribimos: show user;  y nos dirá que ahora es “sys”</vt:lpstr>
      <vt:lpstr>LA idea en si, es que sql nos de acceso a unas tablas de recursos humanos</vt:lpstr>
      <vt:lpstr>ALTER USER hr IDENTIFIED BY contraseña ACCOUNT UNLOCK;</vt:lpstr>
      <vt:lpstr>Nos dirá que el usuario se ha alterado</vt:lpstr>
      <vt:lpstr>Comprobamos que funciona, nos Desconectamos con: disconnect</vt:lpstr>
      <vt:lpstr>Para limpiar la consola usamos:  host cls cLS = clean screen en ingles </vt:lpstr>
      <vt:lpstr>Ahora entramos a hr con el comando: connect</vt:lpstr>
      <vt:lpstr>Escribimos el usuario que es:  hr</vt:lpstr>
      <vt:lpstr>Escribimos la contraseña que en mi caso es:  hr</vt:lpstr>
      <vt:lpstr>Ingresamos nuestro usario: hr</vt:lpstr>
      <vt:lpstr>Ingresamos nuestra contraseña en mi caso es: hr</vt:lpstr>
      <vt:lpstr>Listo nos hemos conectado a la tabla de recursos humanos</vt:lpstr>
      <vt:lpstr>Limpiamos la pantalla </vt:lpstr>
      <vt:lpstr>Hacemos una consulta de recursos huamnos con: Select * from countries</vt:lpstr>
      <vt:lpstr>AHORA INSTALAMOS ORACLE SQL DEVELOPER</vt:lpstr>
      <vt:lpstr>Link de descarga</vt:lpstr>
      <vt:lpstr>Presentación de PowerPoint</vt:lpstr>
      <vt:lpstr>Presentación de PowerPoint</vt:lpstr>
      <vt:lpstr>Para poder usar el programa es necesario tener el jdk</vt:lpstr>
      <vt:lpstr>Presentación de PowerPoint</vt:lpstr>
      <vt:lpstr>Esperamos a que se descargue</vt:lpstr>
      <vt:lpstr>En nuestra carpeta de descargas lo descomprimimos.</vt:lpstr>
      <vt:lpstr>Abrimos SQLDEVELOPER.exe</vt:lpstr>
      <vt:lpstr>Esperamos a que cargue</vt:lpstr>
      <vt:lpstr>Si tenemos una versión anterior podemos importar nuestras preferencias aquí </vt:lpstr>
      <vt:lpstr>Esperamos a que inicie el programa</vt:lpstr>
      <vt:lpstr>Opcional para recabar información de como lo usamos</vt:lpstr>
      <vt:lpstr>Así es como se Oracle sql developer</vt:lpstr>
      <vt:lpstr>Generar una conexión con hr (Recursos humanos ejemplo default) le damos clic al signo verde de más.</vt:lpstr>
      <vt:lpstr>Aquí esta la ventana que usaremos para crear la conexión a hr recursos humanos </vt:lpstr>
      <vt:lpstr>Nombre: hr</vt:lpstr>
      <vt:lpstr>Usuario:  hr</vt:lpstr>
      <vt:lpstr>Contraseña cuando definieron desbloquear la cuenta</vt:lpstr>
      <vt:lpstr>Probamos el estado</vt:lpstr>
      <vt:lpstr>guardamos</vt:lpstr>
      <vt:lpstr>Presentación de PowerPoint</vt:lpstr>
      <vt:lpstr>Presentación de PowerPoint</vt:lpstr>
      <vt:lpstr>Presentación de PowerPoint</vt:lpstr>
      <vt:lpstr>Presentación de PowerPoint</vt:lpstr>
      <vt:lpstr>Para correr la consulta tenemos dos opciones:</vt:lpstr>
      <vt:lpstr>Ahí mismo nos corre la consulta</vt:lpstr>
      <vt:lpstr>Agradecimiento.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hub</dc:title>
  <dc:creator>Daniel</dc:creator>
  <cp:lastModifiedBy>IMT</cp:lastModifiedBy>
  <cp:revision>140</cp:revision>
  <dcterms:created xsi:type="dcterms:W3CDTF">2017-04-08T01:12:47Z</dcterms:created>
  <dcterms:modified xsi:type="dcterms:W3CDTF">2017-04-29T17:20:11Z</dcterms:modified>
</cp:coreProperties>
</file>

<file path=docProps/thumbnail.jpeg>
</file>